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theme/themeOverride2.xml" ContentType="application/vnd.openxmlformats-officedocument.themeOverr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0" r:id="rId7"/>
    <p:sldId id="304" r:id="rId8"/>
    <p:sldId id="305" r:id="rId9"/>
    <p:sldId id="306" r:id="rId10"/>
    <p:sldId id="309" r:id="rId11"/>
    <p:sldId id="311" r:id="rId12"/>
    <p:sldId id="312" r:id="rId13"/>
    <p:sldId id="310" r:id="rId14"/>
    <p:sldId id="313" r:id="rId15"/>
    <p:sldId id="314" r:id="rId16"/>
    <p:sldId id="315" r:id="rId17"/>
    <p:sldId id="316" r:id="rId18"/>
    <p:sldId id="317" r:id="rId19"/>
    <p:sldId id="303" r:id="rId20"/>
    <p:sldId id="302" r:id="rId21"/>
    <p:sldId id="307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D3CD66-53C9-485E-9670-420CF4714A44}">
          <p14:sldIdLst>
            <p14:sldId id="298"/>
            <p14:sldId id="301"/>
            <p14:sldId id="300"/>
            <p14:sldId id="304"/>
            <p14:sldId id="305"/>
            <p14:sldId id="306"/>
            <p14:sldId id="309"/>
            <p14:sldId id="311"/>
            <p14:sldId id="312"/>
            <p14:sldId id="310"/>
            <p14:sldId id="313"/>
            <p14:sldId id="314"/>
            <p14:sldId id="315"/>
            <p14:sldId id="316"/>
            <p14:sldId id="317"/>
            <p14:sldId id="303"/>
            <p14:sldId id="302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g Peng" initials="JP" lastIdx="17" clrIdx="0">
    <p:extLst>
      <p:ext uri="{19B8F6BF-5375-455C-9EA6-DF929625EA0E}">
        <p15:presenceInfo xmlns:p15="http://schemas.microsoft.com/office/powerpoint/2012/main" userId="29cb762b9b3fbd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19" autoAdjust="0"/>
  </p:normalViewPr>
  <p:slideViewPr>
    <p:cSldViewPr snapToGrid="0">
      <p:cViewPr>
        <p:scale>
          <a:sx n="60" d="100"/>
          <a:sy n="60" d="100"/>
        </p:scale>
        <p:origin x="3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5:52:52.859" idx="1">
    <p:pos x="10" y="10"/>
    <p:text>Academic supervisor: Yu-Cheng Tu
 Company mentor: Hayley Nicholson and Christine Mullan
Location: the University of Auckland</p:text>
    <p:extLst>
      <p:ext uri="{C676402C-5697-4E1C-873F-D02D1690AC5C}">
        <p15:threadingInfo xmlns:p15="http://schemas.microsoft.com/office/powerpoint/2012/main" timeZoneBias="-780"/>
      </p:ext>
    </p:extLst>
  </p:cm>
  <p:cm authorId="1" dt="2021-02-16T15:53:11.548" idx="2">
    <p:pos x="10" y="146"/>
    <p:text>peer…</p:text>
    <p:extLst>
      <p:ext uri="{C676402C-5697-4E1C-873F-D02D1690AC5C}">
        <p15:threadingInfo xmlns:p15="http://schemas.microsoft.com/office/powerpoint/2012/main" timeZoneBias="-780">
          <p15:parentCm authorId="1" idx="1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6:04:10.028" idx="16">
    <p:pos x="10" y="10"/>
    <p:text>what's this for? neccessary?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6:04:44.192" idx="17">
    <p:pos x="10" y="10"/>
    <p:text>fix begininig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5:55:26.807" idx="5">
    <p:pos x="10" y="10"/>
    <p:text>concret eg. How? What's done?</p:text>
    <p:extLst>
      <p:ext uri="{C676402C-5697-4E1C-873F-D02D1690AC5C}">
        <p15:threadingInfo xmlns:p15="http://schemas.microsoft.com/office/powerpoint/2012/main" timeZoneBias="-780"/>
      </p:ext>
    </p:extLst>
  </p:cm>
  <p:cm authorId="1" dt="2021-02-16T15:56:00.067" idx="6">
    <p:pos x="10" y="146"/>
    <p:text>EGEGEGE</p:text>
    <p:extLst>
      <p:ext uri="{C676402C-5697-4E1C-873F-D02D1690AC5C}">
        <p15:threadingInfo xmlns:p15="http://schemas.microsoft.com/office/powerpoint/2012/main" timeZoneBias="-78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5:53:41.573" idx="3">
    <p:pos x="10" y="10"/>
    <p:text>brief introduction</p:text>
    <p:extLst>
      <p:ext uri="{C676402C-5697-4E1C-873F-D02D1690AC5C}">
        <p15:threadingInfo xmlns:p15="http://schemas.microsoft.com/office/powerpoint/2012/main" timeZoneBias="-780"/>
      </p:ext>
    </p:extLst>
  </p:cm>
  <p:cm authorId="1" dt="2021-02-16T15:54:38.253" idx="4">
    <p:pos x="10" y="146"/>
    <p:text>add it to section start pos</p:text>
    <p:extLst>
      <p:ext uri="{C676402C-5697-4E1C-873F-D02D1690AC5C}">
        <p15:threadingInfo xmlns:p15="http://schemas.microsoft.com/office/powerpoint/2012/main" timeZoneBias="-780">
          <p15:parentCm authorId="1" idx="3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5:58:17.085" idx="7">
    <p:pos x="10" y="10"/>
    <p:text>Relate, connect to content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5:58:39.154" idx="8">
    <p:pos x="10" y="10"/>
    <p:text>Examples, show data</p:text>
    <p:extLst>
      <p:ext uri="{C676402C-5697-4E1C-873F-D02D1690AC5C}">
        <p15:threadingInfo xmlns:p15="http://schemas.microsoft.com/office/powerpoint/2012/main" timeZoneBias="-780"/>
      </p:ext>
    </p:extLst>
  </p:cm>
  <p:cm authorId="1" dt="2021-02-16T15:58:58.722" idx="9">
    <p:pos x="10" y="146"/>
    <p:text>give context</p:text>
    <p:extLst>
      <p:ext uri="{C676402C-5697-4E1C-873F-D02D1690AC5C}">
        <p15:threadingInfo xmlns:p15="http://schemas.microsoft.com/office/powerpoint/2012/main" timeZoneBias="-780">
          <p15:parentCm authorId="1" idx="8"/>
        </p15:threadingInfo>
      </p:ext>
    </p:extLst>
  </p:cm>
  <p:cm authorId="1" dt="2021-02-16T15:59:04.141" idx="10">
    <p:pos x="10" y="282"/>
    <p:text>why should</p:text>
    <p:extLst>
      <p:ext uri="{C676402C-5697-4E1C-873F-D02D1690AC5C}">
        <p15:threadingInfo xmlns:p15="http://schemas.microsoft.com/office/powerpoint/2012/main" timeZoneBias="-780">
          <p15:parentCm authorId="1" idx="8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5:59:11.226" idx="11">
    <p:pos x="10" y="10"/>
    <p:text>same with p6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6:00:20.900" idx="12">
    <p:pos x="10" y="10"/>
    <p:text>add powerbi right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6:01:11.982" idx="13">
    <p:pos x="10" y="10"/>
    <p:text>add why, explain it (ICT and bus)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6:01:51.749" idx="14">
    <p:pos x="10" y="10"/>
    <p:text>s</p:text>
    <p:extLst>
      <p:ext uri="{C676402C-5697-4E1C-873F-D02D1690AC5C}">
        <p15:threadingInfo xmlns:p15="http://schemas.microsoft.com/office/powerpoint/2012/main" timeZoneBias="-7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6:03:50.720" idx="15">
    <p:pos x="10" y="10"/>
    <p:text>a</p:text>
    <p:extLst>
      <p:ext uri="{C676402C-5697-4E1C-873F-D02D1690AC5C}">
        <p15:threadingInfo xmlns:p15="http://schemas.microsoft.com/office/powerpoint/2012/main" timeZoneBias="-7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0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comments" Target="../comments/comment6.xml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3"/>
            <a:ext cx="3214307" cy="1725161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Internship Opportunities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*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Peng Jiang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39B9-F202-4EBB-8B65-B5F5D4D1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3: Design -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2891E-56C4-4C95-8B92-2EBBB188A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D3430EF0-CE6D-4E0F-A668-407880051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573" y="2108201"/>
            <a:ext cx="6424854" cy="376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153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60C6-C3A0-4A45-A66E-854F3DE1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4: Design - UI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E45693-FD56-4B34-A383-7F2038409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5869" y="2891743"/>
            <a:ext cx="4639736" cy="22064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&amp; Tables: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can be summarized properly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Free to extend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Present data in clear manner</a:t>
            </a:r>
          </a:p>
        </p:txBody>
      </p:sp>
      <p:pic>
        <p:nvPicPr>
          <p:cNvPr id="5126" name="Picture 6" descr="Image result for dashboard icon">
            <a:extLst>
              <a:ext uri="{FF2B5EF4-FFF2-40B4-BE49-F238E27FC236}">
                <a16:creationId xmlns:a16="http://schemas.microsoft.com/office/drawing/2014/main" id="{0D0393F6-740F-4C96-ACCC-3039386F596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043" y="2120900"/>
            <a:ext cx="3748088" cy="3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05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77A3-E86F-433A-843B-879D28B1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Phase 5: </a:t>
            </a:r>
            <a:r>
              <a:rPr lang="en-US" sz="4800" cap="none" spc="0" dirty="0">
                <a:solidFill>
                  <a:schemeClr val="tx1"/>
                </a:solidFill>
                <a:cs typeface="Times New Roman" panose="02020603050405020304" pitchFamily="18" charset="0"/>
              </a:rPr>
              <a:t>Prototype Delivery</a:t>
            </a:r>
            <a:r>
              <a:rPr lang="en-US" sz="4800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982327-9663-4CFE-B5D4-B76088C79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863" y="2172594"/>
            <a:ext cx="6805234" cy="3760788"/>
          </a:xfrm>
        </p:spPr>
      </p:pic>
    </p:spTree>
    <p:extLst>
      <p:ext uri="{BB962C8B-B14F-4D97-AF65-F5344CB8AC3E}">
        <p14:creationId xmlns:p14="http://schemas.microsoft.com/office/powerpoint/2010/main" val="207040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C101-983C-45EB-9EC0-7CC78F3C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Phase 5: </a:t>
            </a:r>
            <a:r>
              <a:rPr lang="en-US" sz="4800" cap="none" spc="0" dirty="0">
                <a:solidFill>
                  <a:schemeClr val="tx1"/>
                </a:solidFill>
                <a:cs typeface="Times New Roman" panose="02020603050405020304" pitchFamily="18" charset="0"/>
              </a:rPr>
              <a:t>Prototype Delivery</a:t>
            </a:r>
            <a:r>
              <a:rPr lang="en-US" sz="48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E366E7-7042-4A45-A702-575ACA64E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471" y="2095322"/>
            <a:ext cx="7077057" cy="3854718"/>
          </a:xfrm>
        </p:spPr>
      </p:pic>
    </p:spTree>
    <p:extLst>
      <p:ext uri="{BB962C8B-B14F-4D97-AF65-F5344CB8AC3E}">
        <p14:creationId xmlns:p14="http://schemas.microsoft.com/office/powerpoint/2010/main" val="249390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686D-95EF-4D65-AAD6-9090A3B2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6: Implementation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A87F1-33A0-485C-B8D3-0DB15D6F82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Reducer: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256040-1D5D-445C-B966-DF9615ACF2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 descr="Image result for redux state lift">
            <a:extLst>
              <a:ext uri="{FF2B5EF4-FFF2-40B4-BE49-F238E27FC236}">
                <a16:creationId xmlns:a16="http://schemas.microsoft.com/office/drawing/2014/main" id="{86A38865-014C-45B7-93FD-31D88F5AA3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568" y="2296142"/>
            <a:ext cx="5523652" cy="374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55BD00-5686-4074-93BC-E1EB1A0C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054" y="2136322"/>
            <a:ext cx="3071974" cy="1858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A84605-AE14-4C20-A7BE-BB48F3DFF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054" y="4170239"/>
            <a:ext cx="2221221" cy="20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46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1846-5470-4549-8745-1EDF165D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6: Implementation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850E1F-FB47-4715-8254-7F4B3BA3AD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3780" y="2454384"/>
            <a:ext cx="5922456" cy="308122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FD8B55-533C-4BA2-AD16-48EF0104A3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6125" y="2733357"/>
            <a:ext cx="4059238" cy="2523174"/>
          </a:xfrm>
        </p:spPr>
      </p:pic>
    </p:spTree>
    <p:extLst>
      <p:ext uri="{BB962C8B-B14F-4D97-AF65-F5344CB8AC3E}">
        <p14:creationId xmlns:p14="http://schemas.microsoft.com/office/powerpoint/2010/main" val="1516791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8D3B-6AD7-42C3-B4BD-881C43F7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Interpersonal Skills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D059EB-BE6D-419F-A25B-B2A107233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Communication: Understand the tasks, gain expectations and specify clients’ needs.</a:t>
            </a:r>
            <a:endParaRPr lang="en-US" sz="20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Negotiatio</a:t>
            </a: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n: Balance resources: time, technique complexity, functionality, cost 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Collaboration: Effective teamwork</a:t>
            </a:r>
            <a:endParaRPr lang="en-US" sz="20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Risk Management: Have multiple plan in each phase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Creative and Flexible Thinking: Optimize solutions</a:t>
            </a: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4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ED62-7968-40D7-8F96-CB2CE426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Application of Knowledge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EC74F-CF9C-425B-BFD5-C35C1CF7F5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COMPSCI 718: Programming for Industry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COMPSCI 719: Programming with Web Technologies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COMPSCI 732: Software Tools and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COMPSCI 753: Algorithms for Massive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E13D2A-15DE-4080-ACA0-0EC56E565B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INFOSYS 722: Data Mining and Big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OPSMGT 757: Project Management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Workshop 4: Information search, evaluation and tips on report writing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Workshop 5: Innovation and creative thinking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Workshop 7: Professional networking | Dos and Don'ts at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42767A-3D99-436E-86FD-F98473B55674}"/>
              </a:ext>
            </a:extLst>
          </p:cNvPr>
          <p:cNvSpPr txBox="1">
            <a:spLocks/>
          </p:cNvSpPr>
          <p:nvPr/>
        </p:nvSpPr>
        <p:spPr>
          <a:xfrm>
            <a:off x="1211580" y="2108200"/>
            <a:ext cx="499872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3D2973-C27E-4A26-B4F7-9F1435170847}"/>
              </a:ext>
            </a:extLst>
          </p:cNvPr>
          <p:cNvSpPr txBox="1">
            <a:spLocks/>
          </p:cNvSpPr>
          <p:nvPr/>
        </p:nvSpPr>
        <p:spPr>
          <a:xfrm>
            <a:off x="6210300" y="2123831"/>
            <a:ext cx="499872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AB2E-F140-429C-B358-00491FDE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02338-5BA0-4405-9EAB-1F0BA5921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Green, K. C., &amp; Armstrong, J. S. (2015). Simple versus complex forecasting: The evidence. </a:t>
            </a:r>
            <a:r>
              <a:rPr lang="en-US" sz="21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Journal of Business Research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 </a:t>
            </a:r>
            <a:r>
              <a:rPr lang="en-US" sz="21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68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(8), 1678-1685.</a:t>
            </a:r>
            <a:endParaRPr lang="en-US" sz="2100" dirty="0">
              <a:solidFill>
                <a:srgbClr val="22222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Shearer, C. (2000). The CRISP-DM model: the new blueprint for data mining. </a:t>
            </a:r>
            <a:r>
              <a:rPr lang="en-US" sz="2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data warehousing</a:t>
            </a:r>
            <a:r>
              <a:rPr lang="en-US" sz="2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en-US" sz="2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13-22.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1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Tencaliec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P., Favre, A. C., </a:t>
            </a:r>
            <a:r>
              <a:rPr lang="en-US" sz="21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Prieur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C., &amp; </a:t>
            </a:r>
            <a:r>
              <a:rPr lang="en-US" sz="21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Mathevet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T. (2015). Reconstruction of missing daily streamflow data using dynamic regression models. </a:t>
            </a:r>
            <a:r>
              <a:rPr lang="en-US" sz="21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Water Resources Research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 </a:t>
            </a:r>
            <a:r>
              <a:rPr lang="en-US" sz="21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51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(12), 9447-9463.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Nikolopoulos, K., Goodwin, P., </a:t>
            </a:r>
            <a:r>
              <a:rPr lang="en-US" sz="21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Patelis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A., &amp; </a:t>
            </a:r>
            <a:r>
              <a:rPr lang="en-US" sz="21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Assimakopoulos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V. (2007). Forecasting with cue information: A comparison of multiple regression with alternative forecasting approaches. </a:t>
            </a:r>
            <a:r>
              <a:rPr lang="en-US" sz="21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European Journal of Operational Research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 </a:t>
            </a:r>
            <a:r>
              <a:rPr lang="en-US" sz="21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180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(1), 354-368.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Wang, X., Chen, Z., &amp; Yang, S. (2012). Forecasting modeling and simulation analysis of a power system in China, based on a class of semi-parametric regression approach. </a:t>
            </a:r>
            <a:r>
              <a:rPr lang="en-US" sz="21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South African Journal of Industrial Engineering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 </a:t>
            </a:r>
            <a:r>
              <a:rPr lang="en-US" sz="2100" i="1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23</a:t>
            </a:r>
            <a:r>
              <a:rPr lang="en-US" sz="2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(3), 154-168.</a:t>
            </a:r>
            <a:endParaRPr lang="en-US" sz="2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43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8B576D-576A-498D-AD2D-5BD24BCC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48E81-D340-48B9-81FF-33D6E6A70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Feb, 2021</a:t>
            </a:r>
          </a:p>
        </p:txBody>
      </p:sp>
    </p:spTree>
    <p:extLst>
      <p:ext uri="{BB962C8B-B14F-4D97-AF65-F5344CB8AC3E}">
        <p14:creationId xmlns:p14="http://schemas.microsoft.com/office/powerpoint/2010/main" val="3445920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E123-AD4D-482A-8FCA-266A4929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05599-CF96-4E7B-BFF1-1460E61C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Goal: Based on historical, dynamic companies data and current period of student data, predict and match the companies demand in the future accordingly.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(Extend here, plus motivation) what who why</a:t>
            </a:r>
          </a:p>
        </p:txBody>
      </p:sp>
    </p:spTree>
    <p:extLst>
      <p:ext uri="{BB962C8B-B14F-4D97-AF65-F5344CB8AC3E}">
        <p14:creationId xmlns:p14="http://schemas.microsoft.com/office/powerpoint/2010/main" val="131546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Project Breakdown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970837"/>
              </p:ext>
            </p:extLst>
          </p:nvPr>
        </p:nvGraphicFramePr>
        <p:xfrm>
          <a:off x="1097281" y="2303918"/>
          <a:ext cx="10227210" cy="225016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045442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045442">
                  <a:extLst>
                    <a:ext uri="{9D8B030D-6E8A-4147-A177-3AD203B41FA5}">
                      <a16:colId xmlns:a16="http://schemas.microsoft.com/office/drawing/2014/main" val="1247646613"/>
                    </a:ext>
                  </a:extLst>
                </a:gridCol>
                <a:gridCol w="2045442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04544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045442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1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2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all" spc="15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3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all" spc="15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4</a:t>
                      </a:r>
                    </a:p>
                    <a:p>
                      <a:endParaRPr lang="en-US" sz="2400" b="0" cap="all" spc="15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all" spc="15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5</a:t>
                      </a:r>
                    </a:p>
                    <a:p>
                      <a:endParaRPr lang="en-US" sz="2400" b="0" cap="all" spc="15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 clarification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Research, data collection and evaluation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</a:p>
                    <a:p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Prototype delivery</a:t>
                      </a:r>
                    </a:p>
                    <a:p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</a:p>
                    <a:p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63F2-B953-40EA-A1C8-E01C2998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90C80-4322-4404-8C25-0C9FAB5A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527" y="2124364"/>
            <a:ext cx="5098473" cy="37608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operation methodology is inspired by Cross-industry standard process for data mining, CRISP-DM (</a:t>
            </a: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Shearer, 2000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Business Understanding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Understanding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Preparation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Evaluation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Deployment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931F1-121F-4465-BDCD-2C215C32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79" y="2124364"/>
            <a:ext cx="3793375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25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FA823-DD2B-4A22-BA0E-3D506D38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Phase 1: </a:t>
            </a:r>
            <a:r>
              <a:rPr lang="en-US" sz="4400" cap="none" spc="0" dirty="0">
                <a:solidFill>
                  <a:schemeClr val="tx1"/>
                </a:solidFill>
                <a:cs typeface="Times New Roman" panose="02020603050405020304" pitchFamily="18" charset="0"/>
              </a:rPr>
              <a:t>Requirement Clarification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11EC1-6012-451E-9604-76D459F06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0" y="2395584"/>
            <a:ext cx="4639736" cy="31991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 relationship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Communicate effectively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Understand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Specify the input and outcome of the project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“What’s going on and what need to be done by operating the project?”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D5E97-7725-4338-9525-1B84894B6C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5784" y="2121110"/>
            <a:ext cx="3748088" cy="3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8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44FB-1C34-4C3B-8E24-D9C667434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 Preparation –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65B04-0018-4E96-B405-F6243AB5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2184411"/>
            <a:ext cx="4998720" cy="3469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 collection: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Companies and contactors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Contact information from Trello 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Students Internship placement in each period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“What’s the relation among different data sets?”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41252B-40A0-49DA-917E-3E3A48526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044" y="2714626"/>
            <a:ext cx="5094554" cy="20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0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39B9-F202-4EBB-8B65-B5F5D4D1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 Research on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2891E-56C4-4C95-8B92-2EBBB188A4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Limitations: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License cost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Multi-platform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Extensibility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Maintainability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“What to use to build the application?”</a:t>
            </a:r>
          </a:p>
        </p:txBody>
      </p:sp>
      <p:pic>
        <p:nvPicPr>
          <p:cNvPr id="8" name="Content Placeholder 7" descr="Line arrow Straight">
            <a:extLst>
              <a:ext uri="{FF2B5EF4-FFF2-40B4-BE49-F238E27FC236}">
                <a16:creationId xmlns:a16="http://schemas.microsoft.com/office/drawing/2014/main" id="{4A187B84-9206-423C-A9E3-C0BCED5429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654797" y="3537796"/>
            <a:ext cx="882406" cy="914400"/>
          </a:xfrm>
        </p:spPr>
      </p:pic>
      <p:pic>
        <p:nvPicPr>
          <p:cNvPr id="1026" name="Picture 2" descr="Image result for react hook">
            <a:extLst>
              <a:ext uri="{FF2B5EF4-FFF2-40B4-BE49-F238E27FC236}">
                <a16:creationId xmlns:a16="http://schemas.microsoft.com/office/drawing/2014/main" id="{4E752CB5-B284-4C34-9EBD-75FDEE8E8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983" y="2540943"/>
            <a:ext cx="1835778" cy="101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xpress js">
            <a:extLst>
              <a:ext uri="{FF2B5EF4-FFF2-40B4-BE49-F238E27FC236}">
                <a16:creationId xmlns:a16="http://schemas.microsoft.com/office/drawing/2014/main" id="{B55C8536-E2E9-45AD-8010-E59BE1CF5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89" y="3995037"/>
            <a:ext cx="2446643" cy="10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ongodb">
            <a:extLst>
              <a:ext uri="{FF2B5EF4-FFF2-40B4-BE49-F238E27FC236}">
                <a16:creationId xmlns:a16="http://schemas.microsoft.com/office/drawing/2014/main" id="{71AED8E1-3B9D-4A7C-81AF-8F7F0C898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530" y="4191070"/>
            <a:ext cx="1942551" cy="102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odejs">
            <a:extLst>
              <a:ext uri="{FF2B5EF4-FFF2-40B4-BE49-F238E27FC236}">
                <a16:creationId xmlns:a16="http://schemas.microsoft.com/office/drawing/2014/main" id="{5F91790F-53FF-48E8-B9EA-F519F8BD1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715" y="3396785"/>
            <a:ext cx="1218668" cy="74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aterial ui">
            <a:extLst>
              <a:ext uri="{FF2B5EF4-FFF2-40B4-BE49-F238E27FC236}">
                <a16:creationId xmlns:a16="http://schemas.microsoft.com/office/drawing/2014/main" id="{3ED95C67-438B-4973-8F02-C3B2C936C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58" y="5009059"/>
            <a:ext cx="1340704" cy="134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ws">
            <a:extLst>
              <a:ext uri="{FF2B5EF4-FFF2-40B4-BE49-F238E27FC236}">
                <a16:creationId xmlns:a16="http://schemas.microsoft.com/office/drawing/2014/main" id="{20646DD0-2C8D-4697-93F2-B8A6DFB9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34" y="2056349"/>
            <a:ext cx="1361928" cy="10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html5">
            <a:extLst>
              <a:ext uri="{FF2B5EF4-FFF2-40B4-BE49-F238E27FC236}">
                <a16:creationId xmlns:a16="http://schemas.microsoft.com/office/drawing/2014/main" id="{DA5199EB-AE44-43BF-BBE2-373CF5230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081" y="5369375"/>
            <a:ext cx="1247993" cy="6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78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1ED9E9-214C-4316-9FF7-FE893B76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power or not to power</a:t>
            </a:r>
          </a:p>
        </p:txBody>
      </p:sp>
      <p:pic>
        <p:nvPicPr>
          <p:cNvPr id="2050" name="Picture 2" descr="Image result for microsoft power platform">
            <a:extLst>
              <a:ext uri="{FF2B5EF4-FFF2-40B4-BE49-F238E27FC236}">
                <a16:creationId xmlns:a16="http://schemas.microsoft.com/office/drawing/2014/main" id="{FE089FEC-0D4B-4FEE-A040-8485BB95C76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0063" y="2120900"/>
            <a:ext cx="3934061" cy="3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A1A1DA-697A-4A61-8CF0-5B7E2A18E1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Strong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Flexible to access / embed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friendly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Costly in business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suitable for small group</a:t>
            </a:r>
          </a:p>
        </p:txBody>
      </p:sp>
      <p:pic>
        <p:nvPicPr>
          <p:cNvPr id="11" name="Graphic 10" descr="Question mark">
            <a:extLst>
              <a:ext uri="{FF2B5EF4-FFF2-40B4-BE49-F238E27FC236}">
                <a16:creationId xmlns:a16="http://schemas.microsoft.com/office/drawing/2014/main" id="{08D600B7-0739-49D0-9C6F-1DFF825C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1256" y="49545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5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9EC7F-D2D3-4256-99D6-86181F2D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 Research on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335E6-D945-4522-8463-22E0FCD10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148973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Instead of time series forecasting, it’s more accurate to conduct regression when the outcomes are closely related to independent variables (Nikolopoulos et al., 2007).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Set prediction model simple and abstract proper factors and weight from real world (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Green, 2015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Wang et al. (2012) provided examples of building multi-regression model from higher level observation.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Tencaliec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et al. (2015) </a:t>
            </a:r>
            <a:r>
              <a:rPr 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build “intuitive” model at the first place, then improve it literally.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Image result for regression">
            <a:extLst>
              <a:ext uri="{FF2B5EF4-FFF2-40B4-BE49-F238E27FC236}">
                <a16:creationId xmlns:a16="http://schemas.microsoft.com/office/drawing/2014/main" id="{7326F74C-D4C0-42B0-ADB2-888EC254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52" y="2108201"/>
            <a:ext cx="4707228" cy="353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2913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{8E7EE8BB-78E0-4BF3-9573-47E055C31B40}tf22712842_win32</Template>
  <TotalTime>1233</TotalTime>
  <Words>737</Words>
  <Application>Microsoft Office PowerPoint</Application>
  <PresentationFormat>Widescreen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Bookman Old Style</vt:lpstr>
      <vt:lpstr>Calibri</vt:lpstr>
      <vt:lpstr>Franklin Gothic Book</vt:lpstr>
      <vt:lpstr>Times New Roman</vt:lpstr>
      <vt:lpstr>Wingdings</vt:lpstr>
      <vt:lpstr>1_RetrospectVTI</vt:lpstr>
      <vt:lpstr>Internship Opportunities Forecasting</vt:lpstr>
      <vt:lpstr>Project Description</vt:lpstr>
      <vt:lpstr>Project Breakdown</vt:lpstr>
      <vt:lpstr>Project Lifecycle</vt:lpstr>
      <vt:lpstr>Phase 1: Requirement Clarification</vt:lpstr>
      <vt:lpstr>Phase 2: Preparation – Data</vt:lpstr>
      <vt:lpstr>Phase 2: Research on Tech</vt:lpstr>
      <vt:lpstr>To power or not to power</vt:lpstr>
      <vt:lpstr>Phase 2: Research on Model</vt:lpstr>
      <vt:lpstr>Phase 3: Design - Database</vt:lpstr>
      <vt:lpstr>Phase 4: Design - UI</vt:lpstr>
      <vt:lpstr>Phase 5: Prototype Delivery </vt:lpstr>
      <vt:lpstr>Phase 5: Prototype Delivery </vt:lpstr>
      <vt:lpstr>Phase 6: Implementation</vt:lpstr>
      <vt:lpstr>Phase 6: Implementation</vt:lpstr>
      <vt:lpstr>Interpersonal Skills</vt:lpstr>
      <vt:lpstr>Application of Knowledge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 the Opportunities</dc:title>
  <dc:creator>Jiang Peng</dc:creator>
  <cp:lastModifiedBy>Jiang Peng</cp:lastModifiedBy>
  <cp:revision>32</cp:revision>
  <dcterms:created xsi:type="dcterms:W3CDTF">2021-02-15T13:22:16Z</dcterms:created>
  <dcterms:modified xsi:type="dcterms:W3CDTF">2021-02-16T09:55:54Z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